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95" r:id="rId6"/>
    <p:sldId id="297" r:id="rId7"/>
    <p:sldId id="296" r:id="rId8"/>
    <p:sldId id="311" r:id="rId9"/>
    <p:sldId id="299" r:id="rId10"/>
    <p:sldId id="300" r:id="rId11"/>
    <p:sldId id="303" r:id="rId12"/>
    <p:sldId id="301" r:id="rId13"/>
    <p:sldId id="304" r:id="rId14"/>
    <p:sldId id="305" r:id="rId15"/>
    <p:sldId id="308" r:id="rId16"/>
    <p:sldId id="306" r:id="rId17"/>
    <p:sldId id="307" r:id="rId18"/>
    <p:sldId id="309" r:id="rId19"/>
    <p:sldId id="310" r:id="rId20"/>
    <p:sldId id="312" r:id="rId21"/>
    <p:sldId id="313" r:id="rId22"/>
    <p:sldId id="314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 varScale="1">
        <p:scale>
          <a:sx n="92" d="100"/>
          <a:sy n="92" d="100"/>
        </p:scale>
        <p:origin x="-7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8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5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8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1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9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5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7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1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0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C7CD-8DC0-4AC7-B91E-6AF2F0CFE995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96F8-3C62-45B9-9E1E-8DAA3BA8C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v.by/sistema-obrazovaniya/upravlenie-raboty/molodezh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thod.nchtdm.by/elektronnaya_biblioteka/programmnometodicheskoe_obespechenie_obrazovatelnogo_process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23514" y="3853418"/>
            <a:ext cx="6250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Шульжицкая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Н.В., заместитель директора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62753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996866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ПРОГРАММНО-МЕТОДИЧЕСКОЕ ОБЕСПЕЧЕНИЕ ДОПОЛНИТЕЛЬНОГО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ДЕТЕЙ 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МОЛОДЕЖИ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2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ПОЯСНИТЕЛЬНАЯ ЗАПИСКА</a:t>
            </a:r>
          </a:p>
          <a:p>
            <a:endParaRPr lang="ru-RU" sz="1600" b="1" dirty="0" smtClean="0">
              <a:solidFill>
                <a:srgbClr val="F7964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актуальность, новизна, значение программы</a:t>
            </a: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цель </a:t>
            </a:r>
            <a:r>
              <a:rPr lang="ru-RU" sz="2400" b="1" dirty="0">
                <a:solidFill>
                  <a:srgbClr val="002060"/>
                </a:solidFill>
              </a:rPr>
              <a:t>и задачи,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направления </a:t>
            </a:r>
            <a:r>
              <a:rPr lang="ru-RU" sz="2400" b="1" dirty="0">
                <a:solidFill>
                  <a:srgbClr val="002060"/>
                </a:solidFill>
              </a:rPr>
              <a:t>деятельности,</a:t>
            </a: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педагогические принципы,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организационные </a:t>
            </a:r>
            <a:r>
              <a:rPr lang="ru-RU" sz="2400" b="1" dirty="0">
                <a:solidFill>
                  <a:srgbClr val="002060"/>
                </a:solidFill>
              </a:rPr>
              <a:t>условия реализации программы,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санитарно-гигиенические условия реализации </a:t>
            </a:r>
            <a:r>
              <a:rPr lang="ru-RU" sz="2400" b="1" dirty="0" smtClean="0">
                <a:solidFill>
                  <a:srgbClr val="002060"/>
                </a:solidFill>
              </a:rPr>
              <a:t>программы</a:t>
            </a:r>
            <a:r>
              <a:rPr lang="ru-RU" sz="2400" b="1" dirty="0">
                <a:solidFill>
                  <a:srgbClr val="002060"/>
                </a:solidFill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материально-технические условия реализации </a:t>
            </a:r>
            <a:r>
              <a:rPr lang="ru-RU" sz="2400" b="1" dirty="0" smtClean="0">
                <a:solidFill>
                  <a:srgbClr val="002060"/>
                </a:solidFill>
              </a:rPr>
              <a:t>программы.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600" y="339502"/>
            <a:ext cx="784887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ПОЯСНИТЕЛЬНАЯ ЗАПИСКА</a:t>
            </a:r>
          </a:p>
          <a:p>
            <a:endParaRPr lang="ru-RU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="1" dirty="0" smtClean="0"/>
              <a:t>Цель </a:t>
            </a:r>
            <a:r>
              <a:rPr lang="ru-RU" sz="1600" b="1" dirty="0"/>
              <a:t>реализации программы </a:t>
            </a:r>
            <a:r>
              <a:rPr lang="ru-RU" sz="1600" dirty="0"/>
              <a:t>– создание условий для формирования нравственных ценностных ориентаций учащихся, развития гражданской активности детей и подростков посредством их вовлечения в волонтерскую деятельность.</a:t>
            </a:r>
          </a:p>
          <a:p>
            <a:r>
              <a:rPr lang="ru-RU" sz="1600" b="1" dirty="0"/>
              <a:t>Задачи:</a:t>
            </a:r>
            <a:r>
              <a:rPr lang="ru-RU" sz="1600" b="1" i="1" dirty="0"/>
              <a:t> </a:t>
            </a:r>
            <a:endParaRPr lang="ru-RU" sz="1600" b="1" dirty="0"/>
          </a:p>
          <a:p>
            <a:r>
              <a:rPr lang="ru-RU" sz="1600" i="1" dirty="0"/>
              <a:t>Обучающие:</a:t>
            </a:r>
            <a:endParaRPr lang="ru-RU" sz="1600" dirty="0"/>
          </a:p>
          <a:p>
            <a:r>
              <a:rPr lang="ru-RU" sz="1600" dirty="0"/>
              <a:t>способствовать овладению учащимися социальных знаний об общественных нормах, об устройстве общества, о социально одобряемых и неодобряемых формах поведения в </a:t>
            </a:r>
            <a:r>
              <a:rPr lang="ru-RU" sz="1600" dirty="0" smtClean="0"/>
              <a:t>обществе.</a:t>
            </a:r>
            <a:endParaRPr lang="ru-RU" sz="1600" dirty="0"/>
          </a:p>
          <a:p>
            <a:r>
              <a:rPr lang="ru-RU" sz="1600" i="1" dirty="0" smtClean="0"/>
              <a:t>Развивающие</a:t>
            </a:r>
            <a:r>
              <a:rPr lang="ru-RU" sz="1600" i="1" dirty="0"/>
              <a:t>:</a:t>
            </a:r>
            <a:endParaRPr lang="ru-RU" sz="1600" dirty="0"/>
          </a:p>
          <a:p>
            <a:r>
              <a:rPr lang="ru-RU" sz="1600" dirty="0"/>
              <a:t>способствовать развитию организаторских качеств посредством участия в планировании и проведении социально значимых дел, акций.</a:t>
            </a:r>
          </a:p>
          <a:p>
            <a:r>
              <a:rPr lang="ru-RU" sz="1600" i="1" dirty="0"/>
              <a:t>Воспитательные:</a:t>
            </a:r>
            <a:endParaRPr lang="ru-RU" sz="1600" dirty="0"/>
          </a:p>
          <a:p>
            <a:r>
              <a:rPr lang="ru-RU" sz="1600" dirty="0"/>
              <a:t>содействовать реализации государственной молодежной политики в области занятости молодежи, волонтерской </a:t>
            </a:r>
            <a:r>
              <a:rPr lang="ru-RU" sz="1600" dirty="0" smtClean="0"/>
              <a:t>деятельности.</a:t>
            </a:r>
            <a:endParaRPr lang="ru-RU" sz="1600" dirty="0"/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ПОЯСНИТЕЛЬНАЯ ЗАПИСКА</a:t>
            </a:r>
          </a:p>
          <a:p>
            <a:endParaRPr lang="ru-RU" sz="2800" b="1" dirty="0" smtClean="0">
              <a:solidFill>
                <a:srgbClr val="F7964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Программа объединения по интересам «Вектор» разработана на основе типовой программы дополнительного образования детей и молодёжи (общественно-гуманитарный профиль), утвержденной Министерством образования Республики Беларусь 06.09.2017 года. </a:t>
            </a:r>
          </a:p>
        </p:txBody>
      </p:sp>
    </p:spTree>
    <p:extLst>
      <p:ext uri="{BB962C8B-B14F-4D97-AF65-F5344CB8AC3E}">
        <p14:creationId xmlns:p14="http://schemas.microsoft.com/office/powerpoint/2010/main" val="18573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ПОЯСНИТЕЛЬНАЯ ЗАПИСКА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Организационные </a:t>
            </a:r>
            <a:r>
              <a:rPr lang="ru-RU" sz="2400" b="1" i="1" dirty="0">
                <a:solidFill>
                  <a:srgbClr val="002060"/>
                </a:solidFill>
              </a:rPr>
              <a:t>условия реализации </a:t>
            </a:r>
            <a:r>
              <a:rPr lang="ru-RU" sz="2400" b="1" i="1" dirty="0" smtClean="0">
                <a:solidFill>
                  <a:srgbClr val="002060"/>
                </a:solidFill>
              </a:rPr>
              <a:t>программы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Программа рассчитана на 1 год обучения для обучающихся 14-17 лет. Оптимальное количество обучающихся в группе – 15 человек. Тип отбора обучающихся в объединение по интересам – свободный. Программа рассчитана на 144 часа. Занятия проводятся 2 раза в неделю продолжительностью по 2 часа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Материально-техническое оснащение.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Санитарно-гигиенические требования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Кадровое 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обеспечение</a:t>
            </a:r>
            <a:endParaRPr lang="ru-RU" sz="20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УЧЕБНО-ТЕМАТИЧЕСКИЙ ПЛАН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80" y="1059582"/>
            <a:ext cx="8072437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</a:rPr>
              <a:t>УЧЕБНО-ТЕМАТИЧЕСКИЙ ПЛАН</a:t>
            </a:r>
          </a:p>
          <a:p>
            <a:pPr algn="ctr"/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</a:rPr>
              <a:t>(образовательная область «Общество»)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899156"/>
              </p:ext>
            </p:extLst>
          </p:nvPr>
        </p:nvGraphicFramePr>
        <p:xfrm>
          <a:off x="874387" y="1556087"/>
          <a:ext cx="7931161" cy="3150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Документ" r:id="rId5" imgW="6430529" imgH="2553930" progId="Word.Document.12">
                  <p:embed/>
                </p:oleObj>
              </mc:Choice>
              <mc:Fallback>
                <p:oleObj name="Документ" r:id="rId5" imgW="6430529" imgH="25539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387" y="1556087"/>
                        <a:ext cx="7931161" cy="3150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4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УЧЕБНО-ТЕМАТИЧЕСКИЙ ПЛАН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 час в неделю  -  36 часов в год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2 часа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 неделю  -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72 часа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год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3 часа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 неделю  -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108 часа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год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4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часа в неделю  -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144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часа в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год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6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часов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 неделю  - 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216 часов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 год</a:t>
            </a: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СОДЕРЖАНИЕ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ОБРАЗОВАТЕЛЬНОЙ ОБЛАСТИ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540385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dirty="0" smtClean="0">
                <a:latin typeface="Times New Roman"/>
                <a:ea typeface="Arial Unicode MS"/>
                <a:cs typeface="Times New Roman"/>
              </a:rPr>
              <a:t>Вводное </a:t>
            </a:r>
            <a:r>
              <a:rPr lang="ru-RU" sz="2400" b="1" dirty="0">
                <a:latin typeface="Times New Roman"/>
                <a:ea typeface="Arial Unicode MS"/>
                <a:cs typeface="Times New Roman"/>
              </a:rPr>
              <a:t>занятие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540385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i="1" dirty="0">
                <a:latin typeface="Times New Roman"/>
                <a:ea typeface="Arial Unicode MS"/>
                <a:cs typeface="Times New Roman"/>
              </a:rPr>
              <a:t>Теоретическое занятие.</a:t>
            </a:r>
            <a:r>
              <a:rPr lang="ru-RU" sz="2400" dirty="0">
                <a:latin typeface="Times New Roman"/>
                <a:ea typeface="Arial Unicode MS"/>
                <a:cs typeface="Times New Roman"/>
              </a:rPr>
              <a:t> Цели и задачи объединения по интересам. Организационные вопросы.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540385" algn="l"/>
              </a:tabLst>
            </a:pPr>
            <a:r>
              <a:rPr lang="be-BY" sz="2400" b="1" dirty="0">
                <a:latin typeface="Times New Roman"/>
              </a:rPr>
              <a:t>Волонтерское движение </a:t>
            </a:r>
            <a:endParaRPr lang="ru-RU" sz="2400" dirty="0"/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540385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i="1" dirty="0">
                <a:latin typeface="Times New Roman"/>
                <a:ea typeface="Arial Unicode MS"/>
                <a:cs typeface="Times New Roman"/>
              </a:rPr>
              <a:t>Теоретические </a:t>
            </a:r>
            <a:r>
              <a:rPr lang="ru-RU" sz="2400" i="1" dirty="0" smtClean="0">
                <a:latin typeface="Times New Roman"/>
                <a:ea typeface="Arial Unicode MS"/>
                <a:cs typeface="Times New Roman"/>
              </a:rPr>
              <a:t>занятия…</a:t>
            </a:r>
            <a:r>
              <a:rPr lang="ru-RU" sz="2400" dirty="0" smtClean="0">
                <a:latin typeface="Times New Roman"/>
                <a:ea typeface="Arial Unicode MS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540385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i="1" dirty="0" smtClean="0">
                <a:latin typeface="Times New Roman"/>
                <a:ea typeface="Arial Unicode MS"/>
                <a:cs typeface="Times New Roman"/>
              </a:rPr>
              <a:t>Практические </a:t>
            </a:r>
            <a:r>
              <a:rPr lang="ru-RU" sz="2400" i="1" dirty="0">
                <a:latin typeface="Times New Roman"/>
                <a:ea typeface="Arial Unicode MS"/>
                <a:cs typeface="Times New Roman"/>
              </a:rPr>
              <a:t>занятия.</a:t>
            </a:r>
            <a:r>
              <a:rPr lang="ru-RU" sz="2400" dirty="0">
                <a:latin typeface="Times New Roman"/>
                <a:ea typeface="Arial Unicode MS"/>
                <a:cs typeface="Times New Roman"/>
              </a:rPr>
              <a:t> Анкетирование «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Могу ли я быть волонтером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?</a:t>
            </a:r>
            <a:r>
              <a:rPr lang="ru-RU" sz="2400" dirty="0" smtClean="0">
                <a:latin typeface="Times New Roman"/>
                <a:ea typeface="Arial Unicode MS"/>
                <a:cs typeface="Times New Roman"/>
              </a:rPr>
              <a:t>».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Практикум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Права и обязанности волонтеров».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Занятие с элементами тренинга «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Как организовать и управлять волонтерской группой?».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94258"/>
            <a:ext cx="76328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ОЖИДАЕМЫЕ РЕЗУЛЬТАТЫ</a:t>
            </a:r>
          </a:p>
          <a:p>
            <a:pPr algn="ctr"/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/>
            </a:endParaRPr>
          </a:p>
          <a:p>
            <a:pPr lvl="0" algn="just">
              <a:spcAft>
                <a:spcPts val="0"/>
              </a:spcAft>
              <a:buSzPts val="1400"/>
              <a:tabLst>
                <a:tab pos="54038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В результате освоения программы обучающиеся должны знать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:</a:t>
            </a:r>
          </a:p>
          <a:p>
            <a:pPr lvl="0" algn="just">
              <a:spcAft>
                <a:spcPts val="0"/>
              </a:spcAft>
              <a:buSzPts val="1400"/>
              <a:tabLst>
                <a:tab pos="540385" algn="l"/>
              </a:tabLst>
            </a:pPr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pPr lvl="0" algn="just">
              <a:spcAft>
                <a:spcPts val="0"/>
              </a:spcAft>
              <a:buSzPts val="1400"/>
              <a:tabLst>
                <a:tab pos="540385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результате освоения программы обучающиеся должны уметь:</a:t>
            </a:r>
          </a:p>
          <a:p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Можно в виде таблицы, но не обязательно!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sz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69954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ФОРМЫ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ПОДВЕДЕНИЯ ИТОГОВ РЕАЛИЗАЦИИ ПРОГРАММЫ</a:t>
            </a: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	Форма 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подведения итогов реализации программы: создание мультимедийной презентации о деятельности волонтерского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отряда.</a:t>
            </a:r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259632" y="62753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35146"/>
            <a:ext cx="6822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Нормативные правовые документы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919921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Республики Беларусь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образовании (РАЗДЕЛ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XIII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МОЛОДЕЖИ)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Типовые программы дополнительного образования детей и молодежи (по профилям)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://edu.gov.by/sistema-obrazovaniya/upravlenie-raboty/molodezhi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Совета Министров Республики Беларусь от 07.08.2019 № 525 «Специфические санитарно-эпидемиологические требования к содержанию и эксплуатации учреждений образования»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разработке программы объединения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интересам (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НЦХТДиМ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раздел «Методический портал – В помощь педагогу»)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699542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ФОРМЫ И МЕТОДЫ  РЕАЛИЗАЦИИ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ПРОГРАММЫ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формы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, методы, приёмы организации и проведения образовательного процесса; </a:t>
            </a:r>
            <a:endParaRPr lang="ru-RU" sz="24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	обеспечение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программы методическими видами продукции; </a:t>
            </a:r>
            <a:endParaRPr lang="ru-RU" sz="24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	наглядный 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и дидактический материал; виды контроля и диагностики освоения программы и т.п.</a:t>
            </a: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1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83518"/>
            <a:ext cx="74168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ЛИТЕРАТУРА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И ИНФОРМАЦИОННЫЕ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РЕСУРСЫ 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/>
              </a:rPr>
              <a:t>(Приказ Высшей аттестационной комиссии Республики Беларусь от 25.06.2014 № 159) </a:t>
            </a:r>
          </a:p>
          <a:p>
            <a:pPr marL="270510" indent="-270510" algn="just">
              <a:lnSpc>
                <a:spcPct val="115000"/>
              </a:lnSpc>
              <a:spcAft>
                <a:spcPts val="0"/>
              </a:spcAft>
              <a:tabLst>
                <a:tab pos="270510" algn="l"/>
                <a:tab pos="540385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Алтынцева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Е. Н. Волонтерское движение : взаимодействие с детьми-сиротами : учеб-метод. пособие / Е. Н.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Алтынцева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О. В.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Косточкина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; Белорус. гос. 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пед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ун-т. – Молодечно : Победа, 2007. – 100 с.</a:t>
            </a: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be-BY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Бедулина, Г. Ф. Управление детским волонтерским объединением : специфика работы, этапы создания, планирование деятельности / Г. Ф. Бедулина // Ребенок в социуме. – 2011. − № </a:t>
            </a:r>
            <a:r>
              <a:rPr lang="be-BY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be-BY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С. 48–52.</a:t>
            </a: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600" y="555526"/>
            <a:ext cx="777686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ПРОГРАММЫ ОБЪЕДИНЕНИЙ ПО ИНТЕРЕСАМ</a:t>
            </a: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Times New Roman"/>
              </a:rPr>
              <a:t>method.nchtdm.by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 – Методический портал – 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Электронная библиотека - П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рограммно-методическое обеспечение образовательного процесса	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hlinkClick r:id="rId3"/>
              </a:rPr>
              <a:t>https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hlinkClick r:id="rId3"/>
              </a:rPr>
              <a:t>://method.nchtdm.by/elektronnaya_biblioteka/programmnometodicheskoe_obespechenie_obrazovatelnogo_processa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hlinkClick r:id="rId3"/>
              </a:rPr>
              <a:t>/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Материалы методических изданий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Выхаванне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дадатковая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адукацыя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»,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Пачатковая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школа» и др.</a:t>
            </a: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259632" y="62753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17259"/>
            <a:ext cx="77014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Образовательная программа дополнительного образования детей и молодежи реализуется по профилям: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1.1. техническому;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1.2. спортивно-техническому;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1.3. туристско-краеведческому;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1.4. эколого-биологическому;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1.5. физкультурно-спортивному;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1.6. художественному;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1.7. социально-экономическому;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1.8. социально-педагогическому;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1.9. культурно-досуговому;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1.10. военно-патриотическому;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1.11. естественно-математическому;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1.12. общественно-гуманитарному;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1.13. по иным </a:t>
            </a:r>
            <a:r>
              <a:rPr lang="ru-RU" sz="2000" b="1" dirty="0" smtClean="0">
                <a:solidFill>
                  <a:srgbClr val="002060"/>
                </a:solidFill>
              </a:rPr>
              <a:t>профилям</a:t>
            </a:r>
          </a:p>
        </p:txBody>
      </p:sp>
    </p:spTree>
    <p:extLst>
      <p:ext uri="{BB962C8B-B14F-4D97-AF65-F5344CB8AC3E}">
        <p14:creationId xmlns:p14="http://schemas.microsoft.com/office/powerpoint/2010/main" val="5680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41151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учебно-программной документации: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Типовая программа;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Программа объединения по интересам с базовым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уровнем изучения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области, темы, учебного предмета или учебной дисциплины;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Программа объединения по интересам с повышенным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уровнем изучения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области, темы, учебного предмета или учебной дисциплины;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Экспериментальная программа;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дополнительного образования детей и молодежи.</a:t>
            </a:r>
          </a:p>
        </p:txBody>
      </p:sp>
    </p:spTree>
    <p:extLst>
      <p:ext uri="{BB962C8B-B14F-4D97-AF65-F5344CB8AC3E}">
        <p14:creationId xmlns:p14="http://schemas.microsoft.com/office/powerpoint/2010/main" val="23023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11510"/>
            <a:ext cx="76328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Статья 233,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пункт 8 Кодекса Республики Беларусь об образовании: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Наполняемость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 по интересам первого года обучения составляет от 12 до 15 учащихся, второго и последующих годов обучения - не менее 8 учащихся. При обучении лиц в возрасте от двух до шести лет наполняемость объединения по интересам составляет от 8 до 10 учащихся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10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41151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</a:rPr>
              <a:t>Статья 234, </a:t>
            </a:r>
            <a:r>
              <a:rPr lang="ru-RU" sz="2800" b="1" dirty="0">
                <a:solidFill>
                  <a:srgbClr val="F79646">
                    <a:lumMod val="50000"/>
                  </a:srgbClr>
                </a:solidFill>
              </a:rPr>
              <a:t>пункт 2</a:t>
            </a:r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</a:rPr>
              <a:t> Кодекса Республики Беларусь об образовании:</a:t>
            </a:r>
            <a:endParaRPr lang="ru-RU" sz="2800" b="1" dirty="0">
              <a:solidFill>
                <a:srgbClr val="F79646">
                  <a:lumMod val="50000"/>
                </a:srgbClr>
              </a:solidFill>
            </a:endParaRPr>
          </a:p>
          <a:p>
            <a:endParaRPr lang="ru-RU" sz="800" b="1" dirty="0" smtClean="0">
              <a:solidFill>
                <a:srgbClr val="F7964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лиц для освоения содержания образовательной программы дополнительного образования детей и молодежи по спортивно-техническому, туристско-краеведческому,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физкультурно-спортивному, военно-патриотическому, художественному (хореография)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профилям осуществляется на основании документов, указанных в пункте 1 настоящей статьи, и медицинской справки о состоянии здоровья.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339502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Постановление Совета Министров Республики Беларусь от 07.08.2019 № 525 «Специфические санитарно-эпидемиологические требования к содержанию и эксплуатации учреждений образования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»: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 занятия в учреждениях дополнительного образования должны проводиться 2 раза в неделю длительностью не более 35 минут каждое;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от 6 до 8 лет – до 4 учебных часов в неделю не менее 2 раз в неделю, 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до 10 лет – до 6 учебных часов в неделю не менее 3 раз в неделю,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до 13 лет – до 8 учебных часов в неделю не менее 3 раз в неделю,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лет – до 10–12 учебных часов в неделю не менее 3 раз в неделю длительностью не более 45 минут каждое.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699542"/>
            <a:ext cx="763284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СТРУКТУРНЫЕ ЭЛЕМЕНТЫ ПРОГРАММЫ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	</a:t>
            </a:r>
            <a:endParaRPr lang="ru-RU" sz="24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1. Титульный лист.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. Пояснительная записка.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3. Учебно-тематический план.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4. Содержание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образовательной области.</a:t>
            </a:r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5. Ожидаемые результаты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6.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Формы подведения итогов реализации программы.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7. Формы </a:t>
            </a:r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и методы реализации программы.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8. Литература и информационные ресурсы.</a:t>
            </a:r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5" y="-14130"/>
            <a:ext cx="9144000" cy="51435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400" y="267493"/>
            <a:ext cx="3217858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1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875</Words>
  <Application>Microsoft Office PowerPoint</Application>
  <PresentationFormat>Экран (16:9)</PresentationFormat>
  <Paragraphs>178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58</cp:revision>
  <dcterms:created xsi:type="dcterms:W3CDTF">2021-08-25T05:26:59Z</dcterms:created>
  <dcterms:modified xsi:type="dcterms:W3CDTF">2021-12-30T08:03:35Z</dcterms:modified>
</cp:coreProperties>
</file>